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638" autoAdjust="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D5DD0-6A69-47FA-B640-1ED240A1C9CD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3A927-CF74-41F2-AB64-F05960374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D5DD0-6A69-47FA-B640-1ED240A1C9CD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3A927-CF74-41F2-AB64-F05960374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D5DD0-6A69-47FA-B640-1ED240A1C9CD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3A927-CF74-41F2-AB64-F05960374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D5DD0-6A69-47FA-B640-1ED240A1C9CD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3A927-CF74-41F2-AB64-F05960374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D5DD0-6A69-47FA-B640-1ED240A1C9CD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3A927-CF74-41F2-AB64-F05960374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D5DD0-6A69-47FA-B640-1ED240A1C9CD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3A927-CF74-41F2-AB64-F05960374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D5DD0-6A69-47FA-B640-1ED240A1C9CD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3A927-CF74-41F2-AB64-F05960374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D5DD0-6A69-47FA-B640-1ED240A1C9CD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3A927-CF74-41F2-AB64-F05960374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D5DD0-6A69-47FA-B640-1ED240A1C9CD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3A927-CF74-41F2-AB64-F05960374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D5DD0-6A69-47FA-B640-1ED240A1C9CD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3A927-CF74-41F2-AB64-F05960374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D5DD0-6A69-47FA-B640-1ED240A1C9CD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3A927-CF74-41F2-AB64-F05960374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D5DD0-6A69-47FA-B640-1ED240A1C9CD}" type="datetimeFigureOut">
              <a:rPr lang="ru-RU" smtClean="0"/>
              <a:pPr/>
              <a:t>09.10.2020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13A927-CF74-41F2-AB64-F059603749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Проекты инициативного бюджетирования, реализованные в </a:t>
            </a:r>
            <a:r>
              <a:rPr lang="ru-RU" sz="2800" b="1" dirty="0" err="1"/>
              <a:t>Можгинском</a:t>
            </a:r>
            <a:r>
              <a:rPr lang="ru-RU" sz="2800" b="1" dirty="0"/>
              <a:t> районе в 2020 </a:t>
            </a:r>
            <a:r>
              <a:rPr lang="ru-RU" sz="2800" b="1" dirty="0" smtClean="0"/>
              <a:t>году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3571877"/>
            <a:ext cx="2828916" cy="15716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b="1" dirty="0" smtClean="0"/>
              <a:t>7 </a:t>
            </a:r>
            <a:r>
              <a:rPr lang="ru-RU" sz="2000" b="1" dirty="0"/>
              <a:t>проектов, в 2019 </a:t>
            </a:r>
            <a:r>
              <a:rPr lang="ru-RU" sz="2000" b="1" dirty="0" smtClean="0"/>
              <a:t>– 4 проекта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6929454" y="3643315"/>
            <a:ext cx="1828784" cy="7143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b="1" dirty="0" smtClean="0"/>
              <a:t>5 проектов</a:t>
            </a:r>
            <a:endParaRPr lang="ru-RU" sz="1800" b="1" dirty="0"/>
          </a:p>
        </p:txBody>
      </p:sp>
      <p:pic>
        <p:nvPicPr>
          <p:cNvPr id="9" name="Рисунок 8" descr="Наша инициатива.jpg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58" y="1571612"/>
            <a:ext cx="2857520" cy="1357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www.mozhga-rayon.ru/about/info/initsiativnoe-byudzhetirovanie-nashe-selo/6018261f60e7f69f0e471ec56cb42399.png"/>
          <p:cNvPicPr/>
          <p:nvPr/>
        </p:nvPicPr>
        <p:blipFill>
          <a:blip r:embed="rId3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3500430" y="1500174"/>
            <a:ext cx="2500330" cy="1571635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Прямоугольник 10"/>
          <p:cNvSpPr/>
          <p:nvPr/>
        </p:nvSpPr>
        <p:spPr>
          <a:xfrm>
            <a:off x="3500430" y="3643314"/>
            <a:ext cx="2778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14 проектов, в 2019 - 7 проектов</a:t>
            </a:r>
            <a:endParaRPr lang="ru-RU" dirty="0"/>
          </a:p>
        </p:txBody>
      </p:sp>
      <p:pic>
        <p:nvPicPr>
          <p:cNvPr id="12" name="Рисунок 11" descr="C:\Users\Новикова ЛН\Documents\ИнициативБюджет\ПрезентацияСессия\ЛогАтм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1571612"/>
            <a:ext cx="257176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Въезд в Керамик</a:t>
            </a:r>
            <a:endParaRPr lang="ru-RU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1600200"/>
            <a:ext cx="254053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9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9264" y="1600200"/>
            <a:ext cx="33944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Улица Центральная Трактор</a:t>
            </a:r>
            <a:br>
              <a:rPr lang="ru-RU" sz="4000" dirty="0" smtClean="0"/>
            </a:br>
            <a:r>
              <a:rPr lang="ru-RU" sz="1600" dirty="0" smtClean="0"/>
              <a:t>Население, спонсоры – 103,4 </a:t>
            </a:r>
            <a:r>
              <a:rPr lang="ru-RU" sz="1600" dirty="0" err="1" smtClean="0"/>
              <a:t>т.р</a:t>
            </a:r>
            <a:r>
              <a:rPr lang="ru-RU" sz="1600" dirty="0" smtClean="0"/>
              <a:t>, Район – 1000 т.р.</a:t>
            </a:r>
            <a:endParaRPr lang="ru-RU" sz="4000" dirty="0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726764"/>
            <a:ext cx="4038600" cy="2272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726764"/>
            <a:ext cx="4038600" cy="2272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Улица </a:t>
            </a:r>
            <a:r>
              <a:rPr lang="ru-RU" sz="4000" dirty="0" err="1" smtClean="0"/>
              <a:t>Кинягильская</a:t>
            </a:r>
            <a:r>
              <a:rPr lang="ru-RU" sz="4000" dirty="0" smtClean="0"/>
              <a:t> с.Можга</a:t>
            </a:r>
            <a:br>
              <a:rPr lang="ru-RU" sz="4000" dirty="0" smtClean="0"/>
            </a:br>
            <a:r>
              <a:rPr lang="ru-RU" sz="1600" dirty="0">
                <a:solidFill>
                  <a:prstClr val="black"/>
                </a:solidFill>
              </a:rPr>
              <a:t> Население, спонсоры – 103,4 </a:t>
            </a:r>
            <a:r>
              <a:rPr lang="ru-RU" sz="1600" dirty="0" err="1">
                <a:solidFill>
                  <a:prstClr val="black"/>
                </a:solidFill>
              </a:rPr>
              <a:t>т.р</a:t>
            </a:r>
            <a:r>
              <a:rPr lang="ru-RU" sz="1600" dirty="0">
                <a:solidFill>
                  <a:prstClr val="black"/>
                </a:solidFill>
              </a:rPr>
              <a:t>, Район – 1000 т.р.</a:t>
            </a:r>
            <a:endParaRPr lang="ru-RU" sz="4000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727254"/>
            <a:ext cx="4038600" cy="2271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727134"/>
            <a:ext cx="4038600" cy="2272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Улица Труда, Садовая </a:t>
            </a:r>
            <a:r>
              <a:rPr lang="ru-RU" sz="4000" dirty="0" err="1" smtClean="0"/>
              <a:t>д.Пойкино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1600" dirty="0">
                <a:solidFill>
                  <a:prstClr val="black"/>
                </a:solidFill>
              </a:rPr>
              <a:t> Население, спонсоры – </a:t>
            </a:r>
            <a:r>
              <a:rPr lang="ru-RU" sz="1600" dirty="0" smtClean="0">
                <a:solidFill>
                  <a:prstClr val="black"/>
                </a:solidFill>
              </a:rPr>
              <a:t>203,5 </a:t>
            </a:r>
            <a:r>
              <a:rPr lang="ru-RU" sz="1600" dirty="0" err="1">
                <a:solidFill>
                  <a:prstClr val="black"/>
                </a:solidFill>
              </a:rPr>
              <a:t>т.р</a:t>
            </a:r>
            <a:r>
              <a:rPr lang="ru-RU" sz="1600" dirty="0">
                <a:solidFill>
                  <a:prstClr val="black"/>
                </a:solidFill>
              </a:rPr>
              <a:t>, Район – 1000 т.р.</a:t>
            </a:r>
            <a:endParaRPr lang="ru-RU" sz="4000" dirty="0"/>
          </a:p>
        </p:txBody>
      </p:sp>
      <p:pic>
        <p:nvPicPr>
          <p:cNvPr id="5" name="Содержимое 4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79264" y="1600200"/>
            <a:ext cx="3394472" cy="4525963"/>
          </a:xfrm>
          <a:prstGeom prst="rect">
            <a:avLst/>
          </a:prstGeom>
        </p:spPr>
      </p:pic>
      <p:pic>
        <p:nvPicPr>
          <p:cNvPr id="6" name="Содержимое 5"/>
          <p:cNvPicPr>
            <a:picLocks noGrp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70264" y="1600200"/>
            <a:ext cx="3394472" cy="452596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Улица парковая </a:t>
            </a:r>
            <a:r>
              <a:rPr lang="ru-RU" sz="4000" dirty="0" err="1" smtClean="0"/>
              <a:t>д.Пазял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1400" dirty="0" smtClean="0"/>
              <a:t>Население 80 </a:t>
            </a:r>
            <a:r>
              <a:rPr lang="ru-RU" sz="1400" dirty="0" err="1" smtClean="0"/>
              <a:t>т.р</a:t>
            </a:r>
            <a:r>
              <a:rPr lang="ru-RU" sz="1400" dirty="0" smtClean="0"/>
              <a:t>, Район – 500 </a:t>
            </a:r>
            <a:r>
              <a:rPr lang="ru-RU" sz="1400" dirty="0" err="1" smtClean="0"/>
              <a:t>т.р</a:t>
            </a:r>
            <a:r>
              <a:rPr lang="ru-RU" sz="1400" dirty="0" smtClean="0"/>
              <a:t>, Бюджет поселения – 99 </a:t>
            </a:r>
            <a:r>
              <a:rPr lang="ru-RU" sz="1400" dirty="0" err="1" smtClean="0"/>
              <a:t>т.р</a:t>
            </a:r>
            <a:endParaRPr lang="ru-RU" sz="4000" dirty="0"/>
          </a:p>
        </p:txBody>
      </p:sp>
      <p:pic>
        <p:nvPicPr>
          <p:cNvPr id="5" name="Содержимое 4" descr="https://sun9-6.userapi.com/cLZgk4oqop0u6FKZvNFJFQq2DQKvMu5tMn5XCg/HipMKnlFb1s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863831" y="2653679"/>
            <a:ext cx="3225338" cy="24190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Содержимое 5" descr="https://sun9-17.userapi.com/c856124/v856124282/23f209/Vru1Z603JDQ.jpg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5054831" y="2653679"/>
            <a:ext cx="3225338" cy="24190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Игровые площадки </a:t>
            </a:r>
            <a:r>
              <a:rPr lang="ru-RU" sz="4000" dirty="0" err="1" smtClean="0"/>
              <a:t>д.Пазял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1400" dirty="0">
                <a:solidFill>
                  <a:prstClr val="black"/>
                </a:solidFill>
              </a:rPr>
              <a:t> Население </a:t>
            </a:r>
            <a:r>
              <a:rPr lang="ru-RU" sz="1400" dirty="0" smtClean="0">
                <a:solidFill>
                  <a:prstClr val="black"/>
                </a:solidFill>
              </a:rPr>
              <a:t>58 </a:t>
            </a:r>
            <a:r>
              <a:rPr lang="ru-RU" sz="1400" dirty="0" err="1">
                <a:solidFill>
                  <a:prstClr val="black"/>
                </a:solidFill>
              </a:rPr>
              <a:t>т.р</a:t>
            </a:r>
            <a:r>
              <a:rPr lang="ru-RU" sz="1400" dirty="0">
                <a:solidFill>
                  <a:prstClr val="black"/>
                </a:solidFill>
              </a:rPr>
              <a:t>, Район – </a:t>
            </a:r>
            <a:r>
              <a:rPr lang="ru-RU" sz="1400" dirty="0" smtClean="0">
                <a:solidFill>
                  <a:prstClr val="black"/>
                </a:solidFill>
              </a:rPr>
              <a:t>200 </a:t>
            </a:r>
            <a:r>
              <a:rPr lang="ru-RU" sz="1400" dirty="0" err="1">
                <a:solidFill>
                  <a:prstClr val="black"/>
                </a:solidFill>
              </a:rPr>
              <a:t>т.р</a:t>
            </a:r>
            <a:r>
              <a:rPr lang="ru-RU" sz="1400" dirty="0">
                <a:solidFill>
                  <a:prstClr val="black"/>
                </a:solidFill>
              </a:rPr>
              <a:t>, Бюджет поселения – </a:t>
            </a:r>
            <a:r>
              <a:rPr lang="ru-RU" sz="1400" dirty="0" smtClean="0">
                <a:solidFill>
                  <a:prstClr val="black"/>
                </a:solidFill>
              </a:rPr>
              <a:t>20 </a:t>
            </a:r>
            <a:r>
              <a:rPr lang="ru-RU" sz="1400" dirty="0" err="1">
                <a:solidFill>
                  <a:prstClr val="black"/>
                </a:solidFill>
              </a:rPr>
              <a:t>т.р</a:t>
            </a:r>
            <a:endParaRPr lang="ru-RU" sz="4000" dirty="0"/>
          </a:p>
        </p:txBody>
      </p:sp>
      <p:pic>
        <p:nvPicPr>
          <p:cNvPr id="5" name="Содержимое 4" descr="D:\Мои документы\фото\2020\IMG_20200826_081320.jpg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785786" y="1428736"/>
            <a:ext cx="3404062" cy="255200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Содержимое 5" descr="D:\Мои документы\фото\2020\IMG_20200923_091227.jpg"/>
          <p:cNvPicPr>
            <a:picLocks noGr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786314" y="1357298"/>
            <a:ext cx="3541222" cy="265591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D:\Мои документы\фото\2020\IMG_20200826_080616.jpg"/>
          <p:cNvPicPr/>
          <p:nvPr/>
        </p:nvPicPr>
        <p:blipFill>
          <a:blip r:embed="rId4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48" y="4143380"/>
            <a:ext cx="3343275" cy="25063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sun1-23.userapi.com/izncIv4-1fFtPHNx-N3YdNMUf0syXfcqTo5vQA/oHuVk4ip7Gk.jpg"/>
          <p:cNvPicPr/>
          <p:nvPr/>
        </p:nvPicPr>
        <p:blipFill>
          <a:blip r:embed="rId5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4857752" y="4143380"/>
            <a:ext cx="3343275" cy="2505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Улица Садовая д.Старые </a:t>
            </a:r>
            <a:r>
              <a:rPr lang="ru-RU" dirty="0" err="1" smtClean="0"/>
              <a:t>Какси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 smtClean="0">
                <a:solidFill>
                  <a:prstClr val="black"/>
                </a:solidFill>
              </a:rPr>
              <a:t> Население, спонсоры – </a:t>
            </a:r>
            <a:r>
              <a:rPr lang="ru-RU" sz="1600" dirty="0" smtClean="0">
                <a:solidFill>
                  <a:prstClr val="black"/>
                </a:solidFill>
              </a:rPr>
              <a:t>203,8 </a:t>
            </a:r>
            <a:r>
              <a:rPr lang="ru-RU" sz="1600" dirty="0" err="1" smtClean="0">
                <a:solidFill>
                  <a:prstClr val="black"/>
                </a:solidFill>
              </a:rPr>
              <a:t>т.р</a:t>
            </a:r>
            <a:r>
              <a:rPr lang="ru-RU" sz="1600" dirty="0" smtClean="0">
                <a:solidFill>
                  <a:prstClr val="black"/>
                </a:solidFill>
              </a:rPr>
              <a:t>, Район – 1000 т.р.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Улица Киршина д.Ныша</a:t>
            </a:r>
            <a:br>
              <a:rPr lang="ru-RU" dirty="0" smtClean="0"/>
            </a:br>
            <a:r>
              <a:rPr lang="ru-RU" sz="1600" dirty="0" smtClean="0">
                <a:solidFill>
                  <a:prstClr val="black"/>
                </a:solidFill>
              </a:rPr>
              <a:t> Население, спонсоры – </a:t>
            </a:r>
            <a:r>
              <a:rPr lang="ru-RU" sz="1600" dirty="0" smtClean="0">
                <a:solidFill>
                  <a:prstClr val="black"/>
                </a:solidFill>
              </a:rPr>
              <a:t>148,5 </a:t>
            </a:r>
            <a:r>
              <a:rPr lang="ru-RU" sz="1600" dirty="0" err="1" smtClean="0">
                <a:solidFill>
                  <a:prstClr val="black"/>
                </a:solidFill>
              </a:rPr>
              <a:t>т.р</a:t>
            </a:r>
            <a:r>
              <a:rPr lang="ru-RU" sz="1600" dirty="0" smtClean="0">
                <a:solidFill>
                  <a:prstClr val="black"/>
                </a:solidFill>
              </a:rPr>
              <a:t>, Район – 1000 т.р.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9264" y="1600200"/>
            <a:ext cx="33944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0264" y="1600200"/>
            <a:ext cx="33944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Улица Лесная </a:t>
            </a:r>
            <a:r>
              <a:rPr lang="ru-RU" dirty="0" err="1" smtClean="0"/>
              <a:t>с.Поршур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 smtClean="0">
                <a:solidFill>
                  <a:prstClr val="black"/>
                </a:solidFill>
              </a:rPr>
              <a:t> Население, спонсоры – </a:t>
            </a:r>
            <a:r>
              <a:rPr lang="ru-RU" sz="1600" dirty="0" smtClean="0">
                <a:solidFill>
                  <a:prstClr val="black"/>
                </a:solidFill>
              </a:rPr>
              <a:t>400 </a:t>
            </a:r>
            <a:r>
              <a:rPr lang="ru-RU" sz="1600" dirty="0" err="1" smtClean="0">
                <a:solidFill>
                  <a:prstClr val="black"/>
                </a:solidFill>
              </a:rPr>
              <a:t>т.р</a:t>
            </a:r>
            <a:r>
              <a:rPr lang="ru-RU" sz="1600" dirty="0" smtClean="0">
                <a:solidFill>
                  <a:prstClr val="black"/>
                </a:solidFill>
              </a:rPr>
              <a:t>, Район – 1000 т.р.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9264" y="1600200"/>
            <a:ext cx="33944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970264" y="1600200"/>
            <a:ext cx="33944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ru-RU" sz="1600" dirty="0"/>
              <a:t>В проектах инициативного бюджетирования Можгинский район участвует с 2019 года.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Республиканский конкурс «НАША ИНИЦИАТИВА» </a:t>
            </a:r>
            <a:r>
              <a:rPr lang="ru-RU" sz="1600" dirty="0"/>
              <a:t>в 2020 году </a:t>
            </a:r>
            <a:r>
              <a:rPr lang="ru-RU" sz="1600" dirty="0" smtClean="0"/>
              <a:t>-  </a:t>
            </a:r>
            <a:r>
              <a:rPr lang="ru-RU" sz="1600" dirty="0"/>
              <a:t>7 сельских </a:t>
            </a:r>
            <a:r>
              <a:rPr lang="ru-RU" sz="1600" dirty="0" smtClean="0"/>
              <a:t>поселений.</a:t>
            </a:r>
            <a:endParaRPr lang="ru-RU" sz="1600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2786050" y="928670"/>
          <a:ext cx="5929355" cy="17064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9993"/>
                <a:gridCol w="1063887"/>
                <a:gridCol w="1035475"/>
              </a:tblGrid>
              <a:tr h="34528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2019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2020 год</a:t>
                      </a:r>
                      <a:endParaRPr lang="ru-RU" dirty="0"/>
                    </a:p>
                  </a:txBody>
                  <a:tcPr/>
                </a:tc>
              </a:tr>
              <a:tr h="277182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</a:rPr>
                        <a:t>Республиканский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</a:rPr>
                        <a:t>бюджет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</a:rPr>
                        <a:t>,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</a:rPr>
                        <a:t>тысяч</a:t>
                      </a:r>
                      <a:r>
                        <a:rPr lang="ru-RU" sz="1100" dirty="0" smtClean="0">
                          <a:latin typeface="Times New Roman"/>
                          <a:ea typeface="Calibri"/>
                        </a:rPr>
                        <a:t>  рублей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1176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4234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5284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Местный бюджет, тысяч рублей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178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449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5284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latin typeface="Times New Roman"/>
                          <a:ea typeface="Calibri"/>
                          <a:cs typeface="Times New Roman"/>
                        </a:rPr>
                        <a:t>Население+спонсоры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ru-RU" sz="14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тысяч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рублей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331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45284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ВСЕГО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1685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6378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 descr="C:\Users\Новикова ЛН\Documents\ИнициативБюджет\ПрезентацияСессия\ЛогАтм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5143512"/>
            <a:ext cx="2286016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Наша инициатива.jpg"/>
          <p:cNvPicPr>
            <a:picLocks noGr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63" y="1255736"/>
            <a:ext cx="2114550" cy="887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www.mozhga-rayon.ru/about/info/initsiativnoe-byudzhetirovanie-nashe-selo/6018261f60e7f69f0e471ec56cb42399.png"/>
          <p:cNvPicPr/>
          <p:nvPr/>
        </p:nvPicPr>
        <p:blipFill>
          <a:blip r:embed="rId4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48" y="3286124"/>
            <a:ext cx="1828800" cy="1000132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786050" y="3357562"/>
          <a:ext cx="5929356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6215"/>
                <a:gridCol w="1071570"/>
                <a:gridCol w="1071571"/>
              </a:tblGrid>
              <a:tr h="261939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Местный бюджет, тысяч рублей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6500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12147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1939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latin typeface="Times New Roman"/>
                          <a:ea typeface="Calibri"/>
                          <a:cs typeface="Times New Roman"/>
                        </a:rPr>
                        <a:t>Население+спонсоры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тысяч рублей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2948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2086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1939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ВСЕГО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9448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14233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786050" y="5429264"/>
          <a:ext cx="5929356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86215"/>
                <a:gridCol w="1071570"/>
                <a:gridCol w="1071571"/>
              </a:tblGrid>
              <a:tr h="261939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Местный бюджет, тысяч рублей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157,5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1939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Республиканский бюджет,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тысяч рублей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892,5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1939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ВСЕГО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1050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785786" y="2857496"/>
            <a:ext cx="7929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Районный конкурс «НАШЕ СЕЛО» в 2020 году -  10 сельских </a:t>
            </a:r>
            <a:r>
              <a:rPr lang="ru-RU" dirty="0" smtClean="0"/>
              <a:t>поселений.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42910" y="4572008"/>
            <a:ext cx="807249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Республиканский конкурс молодежного инициативного бюджетирования «Атмосфера» </a:t>
            </a:r>
          </a:p>
          <a:p>
            <a:pPr algn="ctr"/>
            <a:r>
              <a:rPr lang="ru-RU" sz="1600" dirty="0" smtClean="0"/>
              <a:t>в 2020 году -  4 сельских поселений.</a:t>
            </a:r>
            <a:endParaRPr lang="ru-RU" sz="1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Ремонт улицы Суворова </a:t>
            </a:r>
            <a:r>
              <a:rPr lang="ru-RU" sz="4000" dirty="0" err="1" smtClean="0"/>
              <a:t>д.Пазял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1600" dirty="0" smtClean="0"/>
              <a:t>Население 239 </a:t>
            </a:r>
            <a:r>
              <a:rPr lang="ru-RU" sz="1600" dirty="0" err="1" smtClean="0"/>
              <a:t>т.р</a:t>
            </a:r>
            <a:r>
              <a:rPr lang="ru-RU" sz="1600" dirty="0" smtClean="0"/>
              <a:t>, УР – 1000 </a:t>
            </a:r>
            <a:r>
              <a:rPr lang="ru-RU" sz="1600" dirty="0" err="1" smtClean="0"/>
              <a:t>т.р</a:t>
            </a:r>
            <a:r>
              <a:rPr lang="ru-RU" sz="1600" dirty="0" smtClean="0"/>
              <a:t>, Спонсоры – 500 </a:t>
            </a:r>
            <a:r>
              <a:rPr lang="ru-RU" sz="1600" dirty="0" err="1" smtClean="0"/>
              <a:t>т.р</a:t>
            </a:r>
            <a:endParaRPr lang="ru-RU" sz="4000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Памятник </a:t>
            </a:r>
            <a:r>
              <a:rPr lang="ru-RU" dirty="0" err="1" smtClean="0"/>
              <a:t>д.Лудзи</a:t>
            </a:r>
            <a:r>
              <a:rPr lang="ru-RU" dirty="0" smtClean="0"/>
              <a:t> </a:t>
            </a:r>
            <a:r>
              <a:rPr lang="ru-RU" dirty="0" err="1" smtClean="0"/>
              <a:t>Шудзи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600" dirty="0" smtClean="0">
                <a:solidFill>
                  <a:prstClr val="black"/>
                </a:solidFill>
              </a:rPr>
              <a:t> Население 38 </a:t>
            </a:r>
            <a:r>
              <a:rPr lang="ru-RU" sz="1600" dirty="0" err="1" smtClean="0">
                <a:solidFill>
                  <a:prstClr val="black"/>
                </a:solidFill>
              </a:rPr>
              <a:t>т.р</a:t>
            </a:r>
            <a:r>
              <a:rPr lang="ru-RU" sz="1600" dirty="0" smtClean="0">
                <a:solidFill>
                  <a:prstClr val="black"/>
                </a:solidFill>
              </a:rPr>
              <a:t>, УР – 254 </a:t>
            </a:r>
            <a:r>
              <a:rPr lang="ru-RU" sz="1600" dirty="0" err="1" smtClean="0">
                <a:solidFill>
                  <a:prstClr val="black"/>
                </a:solidFill>
              </a:rPr>
              <a:t>т.р</a:t>
            </a:r>
            <a:r>
              <a:rPr lang="ru-RU" sz="1600" dirty="0" smtClean="0">
                <a:solidFill>
                  <a:prstClr val="black"/>
                </a:solidFill>
              </a:rPr>
              <a:t>, МБ – 38 </a:t>
            </a:r>
            <a:r>
              <a:rPr lang="ru-RU" sz="1600" dirty="0" err="1" smtClean="0">
                <a:solidFill>
                  <a:prstClr val="black"/>
                </a:solidFill>
              </a:rPr>
              <a:t>т.р</a:t>
            </a:r>
            <a:r>
              <a:rPr lang="ru-RU" sz="1600" dirty="0" smtClean="0">
                <a:solidFill>
                  <a:prstClr val="black"/>
                </a:solidFill>
              </a:rPr>
              <a:t>, Спонсоры – 38 </a:t>
            </a:r>
            <a:r>
              <a:rPr lang="ru-RU" sz="1600" dirty="0" err="1" smtClean="0">
                <a:solidFill>
                  <a:prstClr val="black"/>
                </a:solidFill>
              </a:rPr>
              <a:t>т.р</a:t>
            </a:r>
            <a:endParaRPr lang="ru-RU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Изгородь на кладбище Малая </a:t>
            </a:r>
            <a:r>
              <a:rPr lang="ru-RU" sz="3200" dirty="0" err="1" smtClean="0"/>
              <a:t>Валожикья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1600" dirty="0" smtClean="0">
                <a:solidFill>
                  <a:prstClr val="black"/>
                </a:solidFill>
              </a:rPr>
              <a:t> Население 75 </a:t>
            </a:r>
            <a:r>
              <a:rPr lang="ru-RU" sz="1600" dirty="0" err="1" smtClean="0">
                <a:solidFill>
                  <a:prstClr val="black"/>
                </a:solidFill>
              </a:rPr>
              <a:t>т.р</a:t>
            </a:r>
            <a:r>
              <a:rPr lang="ru-RU" sz="1600" dirty="0" smtClean="0">
                <a:solidFill>
                  <a:prstClr val="black"/>
                </a:solidFill>
              </a:rPr>
              <a:t>, УР – 500 </a:t>
            </a:r>
            <a:r>
              <a:rPr lang="ru-RU" sz="1600" dirty="0" err="1" smtClean="0">
                <a:solidFill>
                  <a:prstClr val="black"/>
                </a:solidFill>
              </a:rPr>
              <a:t>т.р</a:t>
            </a:r>
            <a:r>
              <a:rPr lang="ru-RU" sz="1600" dirty="0" smtClean="0">
                <a:solidFill>
                  <a:prstClr val="black"/>
                </a:solidFill>
              </a:rPr>
              <a:t>, МБ – 75 </a:t>
            </a:r>
            <a:r>
              <a:rPr lang="ru-RU" sz="1600" dirty="0" err="1" smtClean="0">
                <a:solidFill>
                  <a:prstClr val="black"/>
                </a:solidFill>
              </a:rPr>
              <a:t>т.р</a:t>
            </a:r>
            <a:r>
              <a:rPr lang="ru-RU" sz="1600" dirty="0" smtClean="0">
                <a:solidFill>
                  <a:prstClr val="black"/>
                </a:solidFill>
              </a:rPr>
              <a:t>, Спонсоры – 80 </a:t>
            </a:r>
            <a:r>
              <a:rPr lang="ru-RU" sz="1600" dirty="0" err="1" smtClean="0">
                <a:solidFill>
                  <a:prstClr val="black"/>
                </a:solidFill>
              </a:rPr>
              <a:t>т.р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516981"/>
            <a:ext cx="4038600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Хоккейная коробка Русский </a:t>
            </a:r>
            <a:r>
              <a:rPr lang="ru-RU" sz="4000" dirty="0" err="1" smtClean="0"/>
              <a:t>Пычас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1600" dirty="0" smtClean="0">
                <a:solidFill>
                  <a:prstClr val="black"/>
                </a:solidFill>
              </a:rPr>
              <a:t> Население 127 </a:t>
            </a:r>
            <a:r>
              <a:rPr lang="ru-RU" sz="1600" dirty="0" err="1" smtClean="0">
                <a:solidFill>
                  <a:prstClr val="black"/>
                </a:solidFill>
              </a:rPr>
              <a:t>т.р</a:t>
            </a:r>
            <a:r>
              <a:rPr lang="ru-RU" sz="1600" dirty="0" smtClean="0">
                <a:solidFill>
                  <a:prstClr val="black"/>
                </a:solidFill>
              </a:rPr>
              <a:t>, УР – 842 </a:t>
            </a:r>
            <a:r>
              <a:rPr lang="ru-RU" sz="1600" dirty="0" err="1" smtClean="0">
                <a:solidFill>
                  <a:prstClr val="black"/>
                </a:solidFill>
              </a:rPr>
              <a:t>т.р</a:t>
            </a:r>
            <a:r>
              <a:rPr lang="ru-RU" sz="1600" dirty="0" smtClean="0">
                <a:solidFill>
                  <a:prstClr val="black"/>
                </a:solidFill>
              </a:rPr>
              <a:t>, РБ – 128 </a:t>
            </a:r>
            <a:r>
              <a:rPr lang="ru-RU" sz="1600" dirty="0" err="1" smtClean="0">
                <a:solidFill>
                  <a:prstClr val="black"/>
                </a:solidFill>
              </a:rPr>
              <a:t>т.р</a:t>
            </a:r>
            <a:r>
              <a:rPr lang="ru-RU" sz="1600" dirty="0" smtClean="0">
                <a:solidFill>
                  <a:prstClr val="black"/>
                </a:solidFill>
              </a:rPr>
              <a:t>, Спонсоры – 128 </a:t>
            </a:r>
            <a:r>
              <a:rPr lang="ru-RU" sz="1600" dirty="0" err="1" smtClean="0">
                <a:solidFill>
                  <a:prstClr val="black"/>
                </a:solidFill>
              </a:rPr>
              <a:t>т.р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Парк отдыха Старые </a:t>
            </a:r>
            <a:r>
              <a:rPr lang="ru-RU" sz="4000" dirty="0" err="1" smtClean="0"/>
              <a:t>Юбери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1600" dirty="0" smtClean="0">
                <a:solidFill>
                  <a:prstClr val="black"/>
                </a:solidFill>
              </a:rPr>
              <a:t> Население 75 </a:t>
            </a:r>
            <a:r>
              <a:rPr lang="ru-RU" sz="1600" dirty="0" err="1" smtClean="0">
                <a:solidFill>
                  <a:prstClr val="black"/>
                </a:solidFill>
              </a:rPr>
              <a:t>т.р</a:t>
            </a:r>
            <a:r>
              <a:rPr lang="ru-RU" sz="1600" dirty="0" smtClean="0">
                <a:solidFill>
                  <a:prstClr val="black"/>
                </a:solidFill>
              </a:rPr>
              <a:t>, УР – 500 </a:t>
            </a:r>
            <a:r>
              <a:rPr lang="ru-RU" sz="1600" dirty="0" err="1" smtClean="0">
                <a:solidFill>
                  <a:prstClr val="black"/>
                </a:solidFill>
              </a:rPr>
              <a:t>т.р</a:t>
            </a:r>
            <a:r>
              <a:rPr lang="ru-RU" sz="1600" dirty="0" smtClean="0">
                <a:solidFill>
                  <a:prstClr val="black"/>
                </a:solidFill>
              </a:rPr>
              <a:t>, МБ – 75 </a:t>
            </a:r>
            <a:r>
              <a:rPr lang="ru-RU" sz="1600" dirty="0" err="1" smtClean="0">
                <a:solidFill>
                  <a:prstClr val="black"/>
                </a:solidFill>
              </a:rPr>
              <a:t>т.р</a:t>
            </a:r>
            <a:r>
              <a:rPr lang="ru-RU" sz="1600" dirty="0" smtClean="0">
                <a:solidFill>
                  <a:prstClr val="black"/>
                </a:solidFill>
              </a:rPr>
              <a:t>, Спонсоры – 80 </a:t>
            </a:r>
            <a:r>
              <a:rPr lang="ru-RU" sz="1600" dirty="0" err="1" smtClean="0">
                <a:solidFill>
                  <a:prstClr val="black"/>
                </a:solidFill>
              </a:rPr>
              <a:t>т.р</a:t>
            </a:r>
            <a:endParaRPr lang="ru-RU" sz="4000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727325"/>
            <a:ext cx="4038600" cy="227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8200" y="2727735"/>
            <a:ext cx="4038600" cy="2270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Детская площадка Ныша</a:t>
            </a:r>
            <a:br>
              <a:rPr lang="ru-RU" sz="4000" dirty="0" smtClean="0"/>
            </a:br>
            <a:r>
              <a:rPr lang="ru-RU" sz="1600" dirty="0" smtClean="0">
                <a:solidFill>
                  <a:prstClr val="black"/>
                </a:solidFill>
              </a:rPr>
              <a:t> Население 150 </a:t>
            </a:r>
            <a:r>
              <a:rPr lang="ru-RU" sz="1600" dirty="0" err="1" smtClean="0">
                <a:solidFill>
                  <a:prstClr val="black"/>
                </a:solidFill>
              </a:rPr>
              <a:t>т.р</a:t>
            </a:r>
            <a:r>
              <a:rPr lang="ru-RU" sz="1600" dirty="0" smtClean="0">
                <a:solidFill>
                  <a:prstClr val="black"/>
                </a:solidFill>
              </a:rPr>
              <a:t>, УР – 1000 </a:t>
            </a:r>
            <a:r>
              <a:rPr lang="ru-RU" sz="1600" dirty="0" err="1" smtClean="0">
                <a:solidFill>
                  <a:prstClr val="black"/>
                </a:solidFill>
              </a:rPr>
              <a:t>т.р</a:t>
            </a:r>
            <a:r>
              <a:rPr lang="ru-RU" sz="1600" dirty="0" smtClean="0">
                <a:solidFill>
                  <a:prstClr val="black"/>
                </a:solidFill>
              </a:rPr>
              <a:t>, РБ – 150 </a:t>
            </a:r>
            <a:r>
              <a:rPr lang="ru-RU" sz="1600" dirty="0" err="1" smtClean="0">
                <a:solidFill>
                  <a:prstClr val="black"/>
                </a:solidFill>
              </a:rPr>
              <a:t>т.р</a:t>
            </a:r>
            <a:r>
              <a:rPr lang="ru-RU" sz="1600" dirty="0" smtClean="0">
                <a:solidFill>
                  <a:prstClr val="black"/>
                </a:solidFill>
              </a:rPr>
              <a:t>, Спонсоры – 150 </a:t>
            </a:r>
            <a:r>
              <a:rPr lang="ru-RU" sz="1600" dirty="0" err="1" smtClean="0">
                <a:solidFill>
                  <a:prstClr val="black"/>
                </a:solidFill>
              </a:rPr>
              <a:t>т.р</a:t>
            </a:r>
            <a:endParaRPr lang="ru-RU" sz="4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>Памятник воинам землякам Новая Бия</a:t>
            </a:r>
            <a:br>
              <a:rPr lang="ru-RU" sz="4000" dirty="0" smtClean="0"/>
            </a:br>
            <a:r>
              <a:rPr lang="ru-RU" sz="1600" dirty="0" smtClean="0">
                <a:solidFill>
                  <a:prstClr val="black"/>
                </a:solidFill>
              </a:rPr>
              <a:t> Население 24 </a:t>
            </a:r>
            <a:r>
              <a:rPr lang="ru-RU" sz="1600" dirty="0" err="1" smtClean="0">
                <a:solidFill>
                  <a:prstClr val="black"/>
                </a:solidFill>
              </a:rPr>
              <a:t>т.р</a:t>
            </a:r>
            <a:r>
              <a:rPr lang="ru-RU" sz="1600" dirty="0" smtClean="0">
                <a:solidFill>
                  <a:prstClr val="black"/>
                </a:solidFill>
              </a:rPr>
              <a:t>, УР – 138 </a:t>
            </a:r>
            <a:r>
              <a:rPr lang="ru-RU" sz="1600" dirty="0" err="1" smtClean="0">
                <a:solidFill>
                  <a:prstClr val="black"/>
                </a:solidFill>
              </a:rPr>
              <a:t>т.р</a:t>
            </a:r>
            <a:r>
              <a:rPr lang="ru-RU" sz="1600" dirty="0" smtClean="0">
                <a:solidFill>
                  <a:prstClr val="black"/>
                </a:solidFill>
              </a:rPr>
              <a:t>, РБ – 21 </a:t>
            </a:r>
            <a:r>
              <a:rPr lang="ru-RU" sz="1600" dirty="0" err="1" smtClean="0">
                <a:solidFill>
                  <a:prstClr val="black"/>
                </a:solidFill>
              </a:rPr>
              <a:t>т.р</a:t>
            </a:r>
            <a:r>
              <a:rPr lang="ru-RU" sz="1600" dirty="0" smtClean="0">
                <a:solidFill>
                  <a:prstClr val="black"/>
                </a:solidFill>
              </a:rPr>
              <a:t>, Спонсоры – 20 </a:t>
            </a:r>
            <a:r>
              <a:rPr lang="ru-RU" sz="1600" dirty="0" err="1" smtClean="0">
                <a:solidFill>
                  <a:prstClr val="black"/>
                </a:solidFill>
              </a:rPr>
              <a:t>т.р</a:t>
            </a:r>
            <a:endParaRPr lang="ru-RU" sz="4000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348706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185</Words>
  <Application>Microsoft Office PowerPoint</Application>
  <PresentationFormat>Экран (4:3)</PresentationFormat>
  <Paragraphs>53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Проекты инициативного бюджетирования, реализованные в Можгинском районе в 2020 году</vt:lpstr>
      <vt:lpstr>В проектах инициативного бюджетирования Можгинский район участвует с 2019 года.  Республиканский конкурс «НАША ИНИЦИАТИВА» в 2020 году -  7 сельских поселений.</vt:lpstr>
      <vt:lpstr>Ремонт улицы Суворова д.Пазял Население 239 т.р, УР – 1000 т.р, Спонсоры – 500 т.р</vt:lpstr>
      <vt:lpstr>Памятник д.Лудзи Шудзи  Население 38 т.р, УР – 254 т.р, МБ – 38 т.р, Спонсоры – 38 т.р</vt:lpstr>
      <vt:lpstr>Изгородь на кладбище Малая Валожикья  Население 75 т.р, УР – 500 т.р, МБ – 75 т.р, Спонсоры – 80 т.р</vt:lpstr>
      <vt:lpstr>Хоккейная коробка Русский Пычас  Население 127 т.р, УР – 842 т.р, РБ – 128 т.р, Спонсоры – 128 т.р</vt:lpstr>
      <vt:lpstr>Парк отдыха Старые Юбери  Население 75 т.р, УР – 500 т.р, МБ – 75 т.р, Спонсоры – 80 т.р</vt:lpstr>
      <vt:lpstr>Детская площадка Ныша  Население 150 т.р, УР – 1000 т.р, РБ – 150 т.р, Спонсоры – 150 т.р</vt:lpstr>
      <vt:lpstr>Памятник воинам землякам Новая Бия  Население 24 т.р, УР – 138 т.р, РБ – 21 т.р, Спонсоры – 20 т.р</vt:lpstr>
      <vt:lpstr>Въезд в Керамик</vt:lpstr>
      <vt:lpstr>Улица Центральная Трактор Население, спонсоры – 103,4 т.р, Район – 1000 т.р.</vt:lpstr>
      <vt:lpstr>Улица Кинягильская с.Можга  Население, спонсоры – 103,4 т.р, Район – 1000 т.р.</vt:lpstr>
      <vt:lpstr>Улица Труда, Садовая д.Пойкино  Население, спонсоры – 203,5 т.р, Район – 1000 т.р.</vt:lpstr>
      <vt:lpstr>Улица парковая д.Пазял Население 80 т.р, Район – 500 т.р, Бюджет поселения – 99 т.р</vt:lpstr>
      <vt:lpstr>Игровые площадки д.Пазял  Население 58 т.р, Район – 200 т.р, Бюджет поселения – 20 т.р</vt:lpstr>
      <vt:lpstr>Улица Садовая д.Старые Какси  Население, спонсоры – 203,8 т.р, Район – 1000 т.р.</vt:lpstr>
      <vt:lpstr>Улица Киршина д.Ныша  Население, спонсоры – 148,5 т.р, Район – 1000 т.р.</vt:lpstr>
      <vt:lpstr>Улица Лесная с.Поршур  Население, спонсоры – 400 т.р, Район – 1000 т.р.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Проекты инициативного бюджетирования, реализованные в Можгинском районе в 2020 году</dc:title>
  <dc:creator>Новикова ЛН</dc:creator>
  <cp:lastModifiedBy>Новикова ЛН</cp:lastModifiedBy>
  <cp:revision>47</cp:revision>
  <dcterms:created xsi:type="dcterms:W3CDTF">2020-10-07T05:59:40Z</dcterms:created>
  <dcterms:modified xsi:type="dcterms:W3CDTF">2020-10-09T13:01:25Z</dcterms:modified>
</cp:coreProperties>
</file>